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3" r:id="rId5"/>
    <p:sldId id="285" r:id="rId6"/>
    <p:sldId id="286" r:id="rId7"/>
    <p:sldId id="284" r:id="rId8"/>
    <p:sldId id="288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91" r:id="rId24"/>
    <p:sldId id="28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4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XeTALJ2N+D8bM3r77IdqAmvpt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0360D-91AF-4671-AE87-B96583666053}">
  <a:tblStyle styleId="{14B0360D-91AF-4671-AE87-B965836660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82"/>
      </p:cViewPr>
      <p:guideLst>
        <p:guide orient="horz" pos="9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d42796bf0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bd42796bf0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bd42796bf0_2_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42796bf0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bd42796bf0_2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slug를 primary key로 사용했다. 이유는?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우선, url에 사용하기 위함. (slug를 사용하면 한글 및 영어 등의 문자도 url에 사용 가능)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클래스형 뷰를 사용하여 작성하였는데, 클래스형 뷰의 detail뷰 사용시 slug를 primary key와 외래키로 사용하기 위함임. (detail뷰에서 pk와 외래키를 조건으로 db에서 해당 조건에 맞는 내용을 검색하기 때문)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각 테이블 소개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page_member: 팀원들의 이름이 들어가는 테이블 (이름 입력시 admin 페이지에서 슬러그로 자동 입력됨, 이하 다른 테이블도 동일)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page_category: 사이트에서 사용할 category를 저장해두는 테이블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page_member_category: page_member 테이블에서 page_category의 내용을 many to many field(n:n관계의 외래키)로 가져오니, 장고에서 자동으로 생성한 테이블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page_post: 사이트의 핵심인 post(게시글)에 대한 테이블, page_category에서 category_id를 외래키로 받아오고, page_member에서 member_id를 외래키로 받아옴.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page_photo: post에서 연결되는 이미지에 대한 테이블, page_post에서 post_id를 외래키로 받아옴.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page_tag: 사이트에서 사용할 tag를 저장해두는 테이블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page_post_tag: page_post 테이블에서 page_tag의 내용을 many to many field(n:n관계의 외래키)로 가져오니, 장고에서 자동으로 생성한 테이블</a:t>
            </a:r>
            <a:endParaRPr/>
          </a:p>
        </p:txBody>
      </p:sp>
      <p:sp>
        <p:nvSpPr>
          <p:cNvPr id="274" name="Google Shape;274;gbd42796bf0_2_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e377e7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be377e79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be377e795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e377e79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be377e795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be377e795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42796bf0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bd42796bf0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bd42796bf0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d42796bf0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bd42796bf0_1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bd42796bf0_1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d42796bf0_1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bd42796bf0_1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bd42796bf0_1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e377e7955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be377e7955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be377e7955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d42796b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bd42796bf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bd42796bf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e377e7955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e377e7955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be377e7955_3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29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48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42796bf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bd42796bf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bd42796bf0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d42796bf0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bd42796bf0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bd42796bf0_2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d42796bf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bd42796bf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bd42796bf0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42796bf0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bd42796bf0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bd42796bf0_2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tml5up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.blog.naver.com/PostList.nhn?blogId=haji0107" TargetMode="External"/><Relationship Id="rId4" Type="http://schemas.openxmlformats.org/officeDocument/2006/relationships/hyperlink" Target="https://unsplash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99602" y="1275600"/>
            <a:ext cx="634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인터페이스 개발 프로젝트</a:t>
            </a:r>
            <a:endParaRPr sz="16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00783" y="2551725"/>
            <a:ext cx="50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과정명</a:t>
            </a:r>
            <a:r>
              <a:rPr lang="ko-KR" sz="20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프로젝트형 AI 서비스 개발(</a:t>
            </a:r>
            <a:r>
              <a:rPr lang="ko-KR" sz="2000" dirty="0" err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A반</a:t>
            </a:r>
            <a:r>
              <a:rPr lang="ko-KR" sz="20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20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71600" y="411510"/>
            <a:ext cx="720080" cy="72008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971600" y="2571750"/>
            <a:ext cx="720080" cy="3600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971600" y="3423652"/>
            <a:ext cx="720080" cy="1562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971638" y="4149707"/>
            <a:ext cx="720000" cy="72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000767" y="3268656"/>
            <a:ext cx="24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팀명: roof</a:t>
            </a:r>
            <a:endParaRPr sz="20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000782" y="3985600"/>
            <a:ext cx="46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팀원: 김용현, 김혜빈, 송승은, 우광완</a:t>
            </a:r>
            <a:endParaRPr sz="20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247" y="3145750"/>
            <a:ext cx="834884" cy="5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2A41D5-385C-491F-9328-4B416D0899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42796bf0_2_108"/>
          <p:cNvSpPr/>
          <p:nvPr/>
        </p:nvSpPr>
        <p:spPr>
          <a:xfrm>
            <a:off x="7262791" y="4276822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7" name="Google Shape;227;gbd42796bf0_2_108"/>
          <p:cNvSpPr/>
          <p:nvPr/>
        </p:nvSpPr>
        <p:spPr>
          <a:xfrm>
            <a:off x="586991" y="998447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8" name="Google Shape;228;gbd42796bf0_2_108"/>
          <p:cNvSpPr/>
          <p:nvPr/>
        </p:nvSpPr>
        <p:spPr>
          <a:xfrm>
            <a:off x="1880950" y="1068750"/>
            <a:ext cx="5853600" cy="3697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29" name="Google Shape;229;gbd42796bf0_2_108"/>
          <p:cNvSpPr/>
          <p:nvPr/>
        </p:nvSpPr>
        <p:spPr>
          <a:xfrm>
            <a:off x="667175" y="1068750"/>
            <a:ext cx="1213800" cy="369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30" name="Google Shape;230;gbd42796bf0_2_108"/>
          <p:cNvGraphicFramePr/>
          <p:nvPr>
            <p:extLst>
              <p:ext uri="{D42A27DB-BD31-4B8C-83A1-F6EECF244321}">
                <p14:modId xmlns:p14="http://schemas.microsoft.com/office/powerpoint/2010/main" val="4051885415"/>
              </p:ext>
            </p:extLst>
          </p:nvPr>
        </p:nvGraphicFramePr>
        <p:xfrm>
          <a:off x="671332" y="1068738"/>
          <a:ext cx="7063268" cy="3697225"/>
        </p:xfrm>
        <a:graphic>
          <a:graphicData uri="http://schemas.openxmlformats.org/drawingml/2006/table">
            <a:tbl>
              <a:tblPr>
                <a:noFill/>
                <a:tableStyleId>{14B0360D-91AF-4671-AE87-B96583666053}</a:tableStyleId>
              </a:tblPr>
              <a:tblGrid>
                <a:gridCol w="1198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구분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기간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활동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도구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6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사전 기획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•2/2(화) ~ 2/3(수)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기획 및 주제 선정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•기획안 작성 및 제출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•ppt, word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•2/3(수) ~ 2/5(금)</a:t>
                      </a:r>
                      <a:endParaRPr sz="1200" dirty="0">
                        <a:solidFill>
                          <a:schemeClr val="dk1"/>
                        </a:solidFill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설계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개발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•2/6(토) ~ 2/14(일)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계발 및 구현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•장고, 파이썬, 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MariaDB, 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Windows10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수정/보완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•2/15(월)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•수정 및 보완, </a:t>
                      </a:r>
                      <a:r>
                        <a:rPr lang="ko-KR" sz="12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ppt</a:t>
                      </a: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작성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프로젝트 발표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•2/16(화)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•프로젝트 발표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ppt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1" name="Google Shape;231;gbd42796bf0_2_108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2" name="Google Shape;232;gbd42796bf0_2_108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33" name="Google Shape;233;gbd42796bf0_2_108"/>
          <p:cNvSpPr txBox="1"/>
          <p:nvPr/>
        </p:nvSpPr>
        <p:spPr>
          <a:xfrm>
            <a:off x="728876" y="444519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수행절차 및 방법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5FF8A-80B6-4EB0-B53A-B31055597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10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42796bf0_0_36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0" name="Google Shape;240;gbd42796bf0_0_36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41" name="Google Shape;241;gbd42796bf0_0_36"/>
          <p:cNvSpPr txBox="1"/>
          <p:nvPr/>
        </p:nvSpPr>
        <p:spPr>
          <a:xfrm>
            <a:off x="728876" y="444519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수행절차 및 방법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42" name="Google Shape;242;gbd42796bf0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50" y="848975"/>
            <a:ext cx="4554875" cy="40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63EF53-B84E-4F97-A084-91260932D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11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42796bf0_2_267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9" name="Google Shape;249;gbd42796bf0_2_267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50" name="Google Shape;250;gbd42796bf0_2_267"/>
          <p:cNvSpPr txBox="1"/>
          <p:nvPr/>
        </p:nvSpPr>
        <p:spPr>
          <a:xfrm>
            <a:off x="728875" y="444525"/>
            <a:ext cx="52436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1: 스토리보드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51" name="Google Shape;251;gbd42796bf0_2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1227550"/>
            <a:ext cx="2016301" cy="26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bd42796bf0_2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450" y="1227550"/>
            <a:ext cx="2016301" cy="26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bd42796bf0_2_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375" y="1227550"/>
            <a:ext cx="2016301" cy="26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bd42796bf0_2_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3300" y="1227558"/>
            <a:ext cx="2016301" cy="26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bd42796bf0_2_267"/>
          <p:cNvSpPr txBox="1"/>
          <p:nvPr/>
        </p:nvSpPr>
        <p:spPr>
          <a:xfrm>
            <a:off x="831275" y="4133450"/>
            <a:ext cx="648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home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6" name="Google Shape;256;gbd42796bf0_2_267"/>
          <p:cNvSpPr txBox="1"/>
          <p:nvPr/>
        </p:nvSpPr>
        <p:spPr>
          <a:xfrm>
            <a:off x="4824875" y="4133450"/>
            <a:ext cx="17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member_detail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7" name="Google Shape;257;gbd42796bf0_2_267"/>
          <p:cNvSpPr txBox="1"/>
          <p:nvPr/>
        </p:nvSpPr>
        <p:spPr>
          <a:xfrm>
            <a:off x="6804425" y="4133450"/>
            <a:ext cx="2261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member_category_detail</a:t>
            </a:r>
            <a:endParaRPr sz="1300"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8" name="Google Shape;258;gbd42796bf0_2_267"/>
          <p:cNvSpPr txBox="1"/>
          <p:nvPr/>
        </p:nvSpPr>
        <p:spPr>
          <a:xfrm>
            <a:off x="2889200" y="4133450"/>
            <a:ext cx="11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home 1-1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B4FD69-B034-4082-9C14-773F36D1E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12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42796bf0_2_281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65" name="Google Shape;265;gbd42796bf0_2_281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66" name="Google Shape;266;gbd42796bf0_2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75" y="1401122"/>
            <a:ext cx="3121699" cy="23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bd42796bf0_2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075" y="1401107"/>
            <a:ext cx="3121699" cy="234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bd42796bf0_2_281"/>
          <p:cNvSpPr txBox="1"/>
          <p:nvPr/>
        </p:nvSpPr>
        <p:spPr>
          <a:xfrm>
            <a:off x="728874" y="444525"/>
            <a:ext cx="63201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1: 스토리보드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69" name="Google Shape;269;gbd42796bf0_2_281"/>
          <p:cNvSpPr txBox="1"/>
          <p:nvPr/>
        </p:nvSpPr>
        <p:spPr>
          <a:xfrm>
            <a:off x="1017975" y="4061225"/>
            <a:ext cx="26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member_post_detail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0" name="Google Shape;270;gbd42796bf0_2_281"/>
          <p:cNvSpPr txBox="1"/>
          <p:nvPr/>
        </p:nvSpPr>
        <p:spPr>
          <a:xfrm>
            <a:off x="5148825" y="4061225"/>
            <a:ext cx="26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member_photo_detail</a:t>
            </a:r>
            <a:endParaRPr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20528D-7CFA-4B32-AEB0-FA7A53B17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13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d42796bf0_2_295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7" name="Google Shape;277;gbd42796bf0_2_295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78" name="Google Shape;278;gbd42796bf0_2_295"/>
          <p:cNvSpPr txBox="1"/>
          <p:nvPr/>
        </p:nvSpPr>
        <p:spPr>
          <a:xfrm>
            <a:off x="728874" y="444525"/>
            <a:ext cx="49542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2: </a:t>
            </a:r>
            <a:r>
              <a:rPr lang="ko-KR" sz="1800" dirty="0" err="1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79" name="Google Shape;279;gbd42796bf0_2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25" y="822169"/>
            <a:ext cx="6888800" cy="415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325E2-7F21-48D3-A28C-C53B61A96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14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e377e7955_0_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6" name="Google Shape;296;gbe377e7955_0_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97" name="Google Shape;297;gbe377e7955_0_0"/>
          <p:cNvSpPr txBox="1"/>
          <p:nvPr/>
        </p:nvSpPr>
        <p:spPr>
          <a:xfrm>
            <a:off x="728874" y="444525"/>
            <a:ext cx="50237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298" name="Google Shape;298;gbe377e79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935625"/>
            <a:ext cx="8431237" cy="40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382C94-9D16-4D2F-B44B-FE8A1534C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15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e377e7955_3_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5" name="Google Shape;305;gbe377e7955_3_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06" name="Google Shape;306;gbe377e7955_3_0"/>
          <p:cNvSpPr txBox="1"/>
          <p:nvPr/>
        </p:nvSpPr>
        <p:spPr>
          <a:xfrm>
            <a:off x="728874" y="444525"/>
            <a:ext cx="54288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07" name="Google Shape;307;gbe377e7955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935625"/>
            <a:ext cx="7879338" cy="40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033253-A286-4943-AD03-3015B96903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d42796bf0_11_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4" name="Google Shape;314;gbd42796bf0_11_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15" name="Google Shape;315;gbd42796bf0_11_0"/>
          <p:cNvSpPr txBox="1"/>
          <p:nvPr/>
        </p:nvSpPr>
        <p:spPr>
          <a:xfrm>
            <a:off x="728875" y="444525"/>
            <a:ext cx="62043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16" name="Google Shape;316;gbd42796bf0_1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75" y="1265000"/>
            <a:ext cx="3599999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bd42796bf0_1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5000"/>
            <a:ext cx="3599999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0FA97C-7085-4A4F-B3D7-C01C344B1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17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d42796bf0_11_20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24" name="Google Shape;324;gbd42796bf0_11_20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25" name="Google Shape;325;gbd42796bf0_11_20"/>
          <p:cNvSpPr txBox="1"/>
          <p:nvPr/>
        </p:nvSpPr>
        <p:spPr>
          <a:xfrm>
            <a:off x="728875" y="444525"/>
            <a:ext cx="4053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3: 화면구성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26" name="Google Shape;326;gbd42796bf0_1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75" y="917000"/>
            <a:ext cx="3600001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bd42796bf0_1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00" y="917000"/>
            <a:ext cx="3600001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9D509C-1D45-4290-9F7E-54FF35140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18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d42796bf0_11_43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34" name="Google Shape;334;gbd42796bf0_11_43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35" name="Google Shape;335;gbd42796bf0_11_43"/>
          <p:cNvSpPr txBox="1"/>
          <p:nvPr/>
        </p:nvSpPr>
        <p:spPr>
          <a:xfrm>
            <a:off x="728875" y="444525"/>
            <a:ext cx="5619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4:</a:t>
            </a:r>
            <a:r>
              <a:rPr lang="en-US" alt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태그 및 카테고리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36" name="Google Shape;336;gbd42796bf0_1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75" y="965100"/>
            <a:ext cx="2520000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bd42796bf0_1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965100"/>
            <a:ext cx="252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bd42796bf0_1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450" y="965100"/>
            <a:ext cx="252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F4AB1A-6524-4994-AF08-24D4044B3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395536" y="195486"/>
            <a:ext cx="1152128" cy="460851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408291" y="1178522"/>
            <a:ext cx="14967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3007664" y="1320157"/>
            <a:ext cx="284912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2373574" y="1961893"/>
            <a:ext cx="12526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025573" y="2080378"/>
            <a:ext cx="20441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 구성 및 역할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2362011" y="2791722"/>
            <a:ext cx="10081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03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2996839" y="2933357"/>
            <a:ext cx="195712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수행절차 및 방법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		</a:t>
            </a:r>
            <a:endParaRPr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2350437" y="3575211"/>
            <a:ext cx="10081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04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2984412" y="3728421"/>
            <a:ext cx="172648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1547664" y="3118714"/>
            <a:ext cx="144016" cy="168528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251520" y="447298"/>
            <a:ext cx="14401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1547664" y="4551674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362011" y="4272585"/>
            <a:ext cx="100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2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3007561" y="4414220"/>
            <a:ext cx="1368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262626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느낀점</a:t>
            </a: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7B33D2-67D9-4EB7-8153-E6A2D46F82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be377e7955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75" y="965100"/>
            <a:ext cx="180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be377e7955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225" y="965100"/>
            <a:ext cx="1800000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e377e7955_2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75" y="965100"/>
            <a:ext cx="18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be377e7955_2_13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48" name="Google Shape;348;gbe377e7955_2_13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49" name="Google Shape;349;gbe377e7955_2_13"/>
          <p:cNvSpPr txBox="1"/>
          <p:nvPr/>
        </p:nvSpPr>
        <p:spPr>
          <a:xfrm>
            <a:off x="728875" y="444525"/>
            <a:ext cx="5619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수행결과 및 시연 - 결과제시 4:</a:t>
            </a:r>
            <a:r>
              <a:rPr lang="en-US" alt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Malgun Gothic"/>
                <a:sym typeface="Malgun Gothic"/>
              </a:rPr>
              <a:t>태그 및 카테고리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pic>
        <p:nvPicPr>
          <p:cNvPr id="350" name="Google Shape;350;gbe377e7955_2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925" y="965100"/>
            <a:ext cx="1800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C071C5-C05E-4C05-8AC6-0C4CA98FE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"/>
          <p:cNvSpPr/>
          <p:nvPr/>
        </p:nvSpPr>
        <p:spPr>
          <a:xfrm>
            <a:off x="-3076" y="3"/>
            <a:ext cx="9144000" cy="51435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9" name="Google Shape;359;p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728876" y="444519"/>
            <a:ext cx="20162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개선 및</a:t>
            </a:r>
            <a:r>
              <a:rPr lang="ko-KR" sz="18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한계점</a:t>
            </a:r>
            <a:endParaRPr sz="18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4452564" y="2067694"/>
            <a:ext cx="4176464" cy="266429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2" name="Google Shape;362;p6"/>
          <p:cNvSpPr txBox="1"/>
          <p:nvPr/>
        </p:nvSpPr>
        <p:spPr>
          <a:xfrm>
            <a:off x="4572000" y="2144447"/>
            <a:ext cx="38916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댓글 기능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포스트를 작성하는 페이지 구현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마우스 위치에 따라 UI 변형 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메뉴에서 멤버 프로필 이미지 삽입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처음에 계획했던 모델링을 나중에 수정해야 했던 부분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-"/>
            </a:pP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django에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대한 이해가 부족한 상태에서 알고 있는 범위 안에서 모델링을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했었는데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url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설정할 때 한 번 모델링을 수정했고,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photo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필드에 </a:t>
            </a:r>
            <a:r>
              <a:rPr lang="ko-KR" sz="1200" dirty="0" err="1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image</a:t>
            </a:r>
            <a:r>
              <a:rPr lang="ko-KR" sz="1200" dirty="0">
                <a:solidFill>
                  <a:srgbClr val="0C0C0C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추가할 때 모델링을 한 번 더 수정</a:t>
            </a:r>
            <a:endParaRPr sz="1200" dirty="0">
              <a:solidFill>
                <a:srgbClr val="0C0C0C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D8D9B0-ABAE-486A-A3DD-0AE9C1A79C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d42796bf0_0_3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9" name="Google Shape;369;gbd42796bf0_0_3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6</a:t>
            </a:r>
            <a:endParaRPr sz="24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0" name="Google Shape;370;gbd42796bf0_0_3"/>
          <p:cNvSpPr txBox="1"/>
          <p:nvPr/>
        </p:nvSpPr>
        <p:spPr>
          <a:xfrm>
            <a:off x="786750" y="421370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느낀점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1" name="Google Shape;371;gbd42796bf0_0_3"/>
          <p:cNvSpPr/>
          <p:nvPr/>
        </p:nvSpPr>
        <p:spPr>
          <a:xfrm>
            <a:off x="827575" y="1281250"/>
            <a:ext cx="3471000" cy="1491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2" name="Google Shape;372;gbd42796bf0_0_3"/>
          <p:cNvSpPr txBox="1"/>
          <p:nvPr/>
        </p:nvSpPr>
        <p:spPr>
          <a:xfrm>
            <a:off x="755576" y="1203598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김용현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3" name="Google Shape;373;gbd42796bf0_0_3"/>
          <p:cNvSpPr/>
          <p:nvPr/>
        </p:nvSpPr>
        <p:spPr>
          <a:xfrm>
            <a:off x="827575" y="3275249"/>
            <a:ext cx="3471000" cy="1782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4" name="Google Shape;374;gbd42796bf0_0_3"/>
          <p:cNvSpPr txBox="1"/>
          <p:nvPr/>
        </p:nvSpPr>
        <p:spPr>
          <a:xfrm>
            <a:off x="755576" y="3197609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송승은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5" name="Google Shape;375;gbd42796bf0_0_3"/>
          <p:cNvSpPr txBox="1"/>
          <p:nvPr/>
        </p:nvSpPr>
        <p:spPr>
          <a:xfrm>
            <a:off x="827577" y="3421839"/>
            <a:ext cx="3600300" cy="157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뜬 구름 같기만 했던 프로젝트 개발에 설레기도, 좌절하기도 했던 날들이 셀 수 없지만 그 과정에서 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팀원이 있었기 때문에 좀 더 의욕적으로 진행할 수 있었던 것 같습니다. 어쩌면 온라인 비대면으로 인해, 어쩌면 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저의 무지한 지식으로 인해 의사소통이 어려웠던 점도 없지 않지만 배울 점이 정말 많았던 시간들이었습니다.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그동안 정말 수고 많았던 팀원에게 고맙다고 전하고 싶습니다! </a:t>
            </a:r>
            <a:endParaRPr sz="105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76" name="Google Shape;376;gbd42796bf0_0_3"/>
          <p:cNvSpPr/>
          <p:nvPr/>
        </p:nvSpPr>
        <p:spPr>
          <a:xfrm>
            <a:off x="4761900" y="3275249"/>
            <a:ext cx="3736200" cy="1782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7" name="Google Shape;377;gbd42796bf0_0_3"/>
          <p:cNvSpPr txBox="1"/>
          <p:nvPr/>
        </p:nvSpPr>
        <p:spPr>
          <a:xfrm>
            <a:off x="4897850" y="3574250"/>
            <a:ext cx="3600300" cy="120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기획부터 구현까지 프로젝트를 구상하고 만들어 나가는 경험이 새로웠습니다. 팀원들과 상의해서 만들기로 한 사이트가 실제로 완성되고 잘 작동하는 모습을 보며 성취감도 느낄 수 있었습니다. 중간중간 어려운 부분도 많았지만, 팀원들과 머리를 맞대고 고민하며 정보도 공유하여 하나하나 해결하니 모두 해결할 수 있었습니다.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78" name="Google Shape;378;gbd42796bf0_0_3"/>
          <p:cNvSpPr/>
          <p:nvPr/>
        </p:nvSpPr>
        <p:spPr>
          <a:xfrm>
            <a:off x="4707925" y="1244006"/>
            <a:ext cx="3772200" cy="15339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79" name="Google Shape;379;gbd42796bf0_0_3"/>
          <p:cNvSpPr txBox="1"/>
          <p:nvPr/>
        </p:nvSpPr>
        <p:spPr>
          <a:xfrm>
            <a:off x="4843900" y="1542999"/>
            <a:ext cx="3600300" cy="102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멀티캠퍼스에 와서 첫 프로젝트를 통해 동기분들과 소통할 기회가 생겨서 좋았습니다. 시작할 때엔 개발의 개념조차 알지 못했는데, 사이트 구현까지 할 수 있게 된 것이 정말 신기합니다. 정말 쉽지 않았지만 팀원분들과 함께 한 덕분에 잘 끝낼 수 있었습니다. 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80" name="Google Shape;380;gbd42796bf0_0_3"/>
          <p:cNvSpPr txBox="1"/>
          <p:nvPr/>
        </p:nvSpPr>
        <p:spPr>
          <a:xfrm>
            <a:off x="4708676" y="3197609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우광완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81" name="Google Shape;381;gbd42796bf0_0_3"/>
          <p:cNvSpPr txBox="1"/>
          <p:nvPr/>
        </p:nvSpPr>
        <p:spPr>
          <a:xfrm>
            <a:off x="4635926" y="1203609"/>
            <a:ext cx="2304300" cy="276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김혜빈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382" name="Google Shape;382;gbd42796bf0_0_3"/>
          <p:cNvSpPr txBox="1"/>
          <p:nvPr/>
        </p:nvSpPr>
        <p:spPr>
          <a:xfrm>
            <a:off x="963552" y="1580253"/>
            <a:ext cx="3600300" cy="1021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프로그래밍과 관련해 사전지식이 부족한 상태로 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수업을 들어서 막막했던 부분이 있었는데, 프로젝트를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통해 직접 코드를 구성하면서 조금은 더 프로그래밍에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대해 이해할 수 있었습니다. 팀원들과 함께 공부하면서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프로젝트를 완성했기 때문에 가능했다고 생각합니다.</a:t>
            </a:r>
            <a:endParaRPr sz="105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0A6F96-5158-44E9-A2F8-01D9D3DED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22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e377e7955_3_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2739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dirty="0"/>
              <a:t>    </a:t>
            </a:r>
            <a:r>
              <a:rPr lang="ko-KR" sz="18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출처 표시</a:t>
            </a:r>
            <a:endParaRPr sz="18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95" name="Google Shape;395;gbe377e7955_3_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사이트 UI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Template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디자인 출처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전체 페이지: HTML5 UP (</a:t>
            </a:r>
            <a:r>
              <a:rPr lang="ko-KR" sz="1500" u="sng" dirty="0">
                <a:solidFill>
                  <a:schemeClr val="hlink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3"/>
              </a:rPr>
              <a:t>http://html5up.net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500"/>
              <a:buChar char="-"/>
            </a:pPr>
            <a:r>
              <a:rPr lang="ko-KR" sz="1500" dirty="0" err="1">
                <a:solidFill>
                  <a:srgbClr val="363636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photo</a:t>
            </a:r>
            <a:r>
              <a:rPr lang="ko-KR" sz="1500" dirty="0">
                <a:solidFill>
                  <a:srgbClr val="363636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solidFill>
                  <a:srgbClr val="363636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detail</a:t>
            </a:r>
            <a:r>
              <a:rPr lang="ko-KR" sz="1500" dirty="0">
                <a:solidFill>
                  <a:srgbClr val="363636"/>
                </a:solidFill>
                <a:highlight>
                  <a:srgbClr val="FFFFFF"/>
                </a:highlight>
                <a:latin typeface="THE정고딕120" panose="02020603020101020101" pitchFamily="18" charset="-127"/>
                <a:ea typeface="THE정고딕120" panose="02020603020101020101" pitchFamily="18" charset="-127"/>
              </a:rPr>
              <a:t> 페이지: TEMPLATED (https://templated.co )</a:t>
            </a:r>
            <a:endParaRPr sz="19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사이트 이미지 출처: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Unsplash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(</a:t>
            </a:r>
            <a:r>
              <a:rPr lang="ko-KR" sz="1500" u="sng" dirty="0">
                <a:solidFill>
                  <a:schemeClr val="hlink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4"/>
              </a:rPr>
              <a:t>https://unsplash.com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PPT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Template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디자인 출처: (https://blog.naver.com/jinoiq/220572814296)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PPT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icons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designed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by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mynamepong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from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Flaticon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			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designed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by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Freepik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from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sz="15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Flaticon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			소피의 정리로그(</a:t>
            </a:r>
            <a:r>
              <a:rPr lang="ko-KR" sz="1500" u="sng" dirty="0">
                <a:solidFill>
                  <a:schemeClr val="hlink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5"/>
              </a:rPr>
              <a:t>https://m.blog.naver.com/PostList.nhn?blogId=haji0107</a:t>
            </a: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sz="15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                   https://in.pinterest.com/pin/338403359494974163/</a:t>
            </a:r>
            <a:endParaRPr sz="15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4" name="Google Shape;368;gbd42796bf0_0_3">
            <a:extLst>
              <a:ext uri="{FF2B5EF4-FFF2-40B4-BE49-F238E27FC236}">
                <a16:creationId xmlns:a16="http://schemas.microsoft.com/office/drawing/2014/main" id="{7EE15F31-C98B-4D97-96C7-697F4F259B7D}"/>
              </a:ext>
            </a:extLst>
          </p:cNvPr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Google Shape;369;gbd42796bf0_0_3">
            <a:extLst>
              <a:ext uri="{FF2B5EF4-FFF2-40B4-BE49-F238E27FC236}">
                <a16:creationId xmlns:a16="http://schemas.microsoft.com/office/drawing/2014/main" id="{E2F89FFD-8F72-4E8C-9EE5-A8F596924752}"/>
              </a:ext>
            </a:extLst>
          </p:cNvPr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</a:t>
            </a:r>
            <a:r>
              <a:rPr lang="en-US" altLang="ko-KR" sz="24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7</a:t>
            </a:r>
            <a:endParaRPr sz="24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"/>
          <p:cNvSpPr txBox="1"/>
          <p:nvPr/>
        </p:nvSpPr>
        <p:spPr>
          <a:xfrm>
            <a:off x="1295636" y="2067694"/>
            <a:ext cx="65527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감사합니다.</a:t>
            </a:r>
            <a:endParaRPr sz="2800" dirty="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9A79B7-37AF-4CC7-AFE0-638FA7F444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58527" y="107277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29550" y="1161825"/>
            <a:ext cx="1995300" cy="36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75174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64553" y="416632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978334" y="1345904"/>
            <a:ext cx="2360879" cy="384719"/>
            <a:chOff x="874430" y="1478280"/>
            <a:chExt cx="1557616" cy="307800"/>
          </a:xfrm>
        </p:grpSpPr>
        <p:sp>
          <p:nvSpPr>
            <p:cNvPr id="132" name="Google Shape;132;p3"/>
            <p:cNvSpPr/>
            <p:nvPr/>
          </p:nvSpPr>
          <p:spPr>
            <a:xfrm>
              <a:off x="874430" y="157351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sym typeface="Arial"/>
                </a:rPr>
                <a:t>1</a:t>
              </a:r>
              <a:endParaRPr sz="12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91746" y="147828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주제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78334" y="1907697"/>
            <a:ext cx="2360879" cy="384719"/>
            <a:chOff x="874430" y="1851670"/>
            <a:chExt cx="1557616" cy="307800"/>
          </a:xfrm>
        </p:grpSpPr>
        <p:sp>
          <p:nvSpPr>
            <p:cNvPr id="135" name="Google Shape;135;p3"/>
            <p:cNvSpPr/>
            <p:nvPr/>
          </p:nvSpPr>
          <p:spPr>
            <a:xfrm>
              <a:off x="874430" y="194690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91746" y="185167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개요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978334" y="2469490"/>
            <a:ext cx="2360879" cy="384719"/>
            <a:chOff x="874430" y="2211710"/>
            <a:chExt cx="1557616" cy="307800"/>
          </a:xfrm>
        </p:grpSpPr>
        <p:sp>
          <p:nvSpPr>
            <p:cNvPr id="138" name="Google Shape;138;p3"/>
            <p:cNvSpPr/>
            <p:nvPr/>
          </p:nvSpPr>
          <p:spPr>
            <a:xfrm>
              <a:off x="874430" y="230694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3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991746" y="221171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기간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78334" y="3031282"/>
            <a:ext cx="2360879" cy="384719"/>
            <a:chOff x="874430" y="2643758"/>
            <a:chExt cx="1557616" cy="307800"/>
          </a:xfrm>
        </p:grpSpPr>
        <p:sp>
          <p:nvSpPr>
            <p:cNvPr id="141" name="Google Shape;141;p3"/>
            <p:cNvSpPr/>
            <p:nvPr/>
          </p:nvSpPr>
          <p:spPr>
            <a:xfrm>
              <a:off x="874430" y="2738989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4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991746" y="2643758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목적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2724850" y="1161825"/>
            <a:ext cx="4802400" cy="36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2943003" y="1345930"/>
            <a:ext cx="185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latin typeface="THE정고딕120" panose="02020603020101020101" pitchFamily="18" charset="-127"/>
                <a:ea typeface="THE정고딕120" panose="02020603020101020101" pitchFamily="18" charset="-127"/>
              </a:rPr>
              <a:t>팀원 공유 홈페이지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2943003" y="1912782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 형태로 이미지를 보여주는 UI 설계</a:t>
            </a:r>
            <a:endParaRPr sz="16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2943003" y="2502918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02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~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2 .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869230" y="1802788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/>
          <p:nvPr/>
        </p:nvCxnSpPr>
        <p:spPr>
          <a:xfrm>
            <a:off x="869230" y="2335975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>
            <a:off x="869230" y="29210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2798050" y="2921000"/>
            <a:ext cx="480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사용자 편의성을 고려한 정리 기능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사용으로 직관적 사이트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멤버간 쉬운 정보연결 및 상호 친밀감 상승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 구축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 형태로 이미지를 보여주는 UI 설계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검색창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 사이드바를 동적으로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작성일자, 작성자, 분류, 태그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포스트의 이미지를 동적으로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869230" y="36446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"/>
          <p:cNvSpPr txBox="1"/>
          <p:nvPr/>
        </p:nvSpPr>
        <p:spPr>
          <a:xfrm>
            <a:off x="1137300" y="3745482"/>
            <a:ext cx="2183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 목표</a:t>
            </a:r>
            <a:endParaRPr sz="1200" b="1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78334" y="3808736"/>
            <a:ext cx="177900" cy="14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FEF875-4608-4D75-AA87-3CDFE3188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4B3C09-19B7-40EE-B988-42F45FFB3BD4}"/>
              </a:ext>
            </a:extLst>
          </p:cNvPr>
          <p:cNvGrpSpPr/>
          <p:nvPr/>
        </p:nvGrpSpPr>
        <p:grpSpPr>
          <a:xfrm>
            <a:off x="1432354" y="1845276"/>
            <a:ext cx="7235395" cy="2099617"/>
            <a:chOff x="1432354" y="1845276"/>
            <a:chExt cx="7235395" cy="209961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CD347D-4810-4419-9F27-09CB9E4B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354" y="1903457"/>
              <a:ext cx="1905000" cy="1905000"/>
            </a:xfrm>
            <a:prstGeom prst="rect">
              <a:avLst/>
            </a:prstGeom>
          </p:spPr>
        </p:pic>
        <p:sp>
          <p:nvSpPr>
            <p:cNvPr id="14" name="더하기 기호 13">
              <a:extLst>
                <a:ext uri="{FF2B5EF4-FFF2-40B4-BE49-F238E27FC236}">
                  <a16:creationId xmlns:a16="http://schemas.microsoft.com/office/drawing/2014/main" id="{4B44118B-57CF-4E60-98A8-37BF64DBED23}"/>
                </a:ext>
              </a:extLst>
            </p:cNvPr>
            <p:cNvSpPr/>
            <p:nvPr/>
          </p:nvSpPr>
          <p:spPr>
            <a:xfrm>
              <a:off x="3459892" y="2335428"/>
              <a:ext cx="963827" cy="988540"/>
            </a:xfrm>
            <a:prstGeom prst="mathPlus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4FDCF9-A677-446A-BA94-D9CEAF13E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1667" y="1853513"/>
              <a:ext cx="2091380" cy="20913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5BB395F-6FAC-400C-835D-81E6863E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369" y="1845276"/>
              <a:ext cx="2091380" cy="209138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AE50D-2A36-44A0-8237-FCC47C4F7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sp>
        <p:nvSpPr>
          <p:cNvPr id="5" name="Google Shape;127;p3">
            <a:extLst>
              <a:ext uri="{FF2B5EF4-FFF2-40B4-BE49-F238E27FC236}">
                <a16:creationId xmlns:a16="http://schemas.microsoft.com/office/drawing/2014/main" id="{2E3D9673-D9B4-41BC-A739-7AB7FEF6EBEF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128;p3">
            <a:extLst>
              <a:ext uri="{FF2B5EF4-FFF2-40B4-BE49-F238E27FC236}">
                <a16:creationId xmlns:a16="http://schemas.microsoft.com/office/drawing/2014/main" id="{4E4E2684-1722-4B9A-A88A-724662A20B4E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7" name="Google Shape;129;p3">
            <a:extLst>
              <a:ext uri="{FF2B5EF4-FFF2-40B4-BE49-F238E27FC236}">
                <a16:creationId xmlns:a16="http://schemas.microsoft.com/office/drawing/2014/main" id="{7ADD61F0-0889-4E80-8A2C-DB493FF5F134}"/>
              </a:ext>
            </a:extLst>
          </p:cNvPr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AD5F41-A25E-4003-A3B8-C9060AF6E446}"/>
              </a:ext>
            </a:extLst>
          </p:cNvPr>
          <p:cNvGrpSpPr/>
          <p:nvPr/>
        </p:nvGrpSpPr>
        <p:grpSpPr>
          <a:xfrm>
            <a:off x="1099753" y="1264166"/>
            <a:ext cx="7710615" cy="3690893"/>
            <a:chOff x="1099753" y="1264166"/>
            <a:chExt cx="7710615" cy="36908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949652-C4C1-41C3-ABEF-BE966DA82177}"/>
                </a:ext>
              </a:extLst>
            </p:cNvPr>
            <p:cNvSpPr/>
            <p:nvPr/>
          </p:nvSpPr>
          <p:spPr>
            <a:xfrm>
              <a:off x="1099753" y="1264166"/>
              <a:ext cx="7710615" cy="3690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374F06A-64EF-4861-9949-529F94F0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4346" y="1458097"/>
              <a:ext cx="3694670" cy="2513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18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58527" y="107277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29550" y="1161825"/>
            <a:ext cx="1995300" cy="36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64553" y="416632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978334" y="1345904"/>
            <a:ext cx="2360879" cy="384719"/>
            <a:chOff x="874430" y="1478280"/>
            <a:chExt cx="1557616" cy="307800"/>
          </a:xfrm>
        </p:grpSpPr>
        <p:sp>
          <p:nvSpPr>
            <p:cNvPr id="132" name="Google Shape;132;p3"/>
            <p:cNvSpPr/>
            <p:nvPr/>
          </p:nvSpPr>
          <p:spPr>
            <a:xfrm>
              <a:off x="874430" y="157351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sym typeface="Arial"/>
                </a:rPr>
                <a:t>1</a:t>
              </a:r>
              <a:endParaRPr sz="12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91746" y="147828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주제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78334" y="1907697"/>
            <a:ext cx="2360879" cy="384719"/>
            <a:chOff x="874430" y="1851670"/>
            <a:chExt cx="1557616" cy="307800"/>
          </a:xfrm>
        </p:grpSpPr>
        <p:sp>
          <p:nvSpPr>
            <p:cNvPr id="135" name="Google Shape;135;p3"/>
            <p:cNvSpPr/>
            <p:nvPr/>
          </p:nvSpPr>
          <p:spPr>
            <a:xfrm>
              <a:off x="874430" y="194690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91746" y="185167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개요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978334" y="2469490"/>
            <a:ext cx="2360879" cy="384719"/>
            <a:chOff x="874430" y="2211710"/>
            <a:chExt cx="1557616" cy="307800"/>
          </a:xfrm>
        </p:grpSpPr>
        <p:sp>
          <p:nvSpPr>
            <p:cNvPr id="138" name="Google Shape;138;p3"/>
            <p:cNvSpPr/>
            <p:nvPr/>
          </p:nvSpPr>
          <p:spPr>
            <a:xfrm>
              <a:off x="874430" y="230694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3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991746" y="221171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기간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78334" y="3031282"/>
            <a:ext cx="2360879" cy="384719"/>
            <a:chOff x="874430" y="2643758"/>
            <a:chExt cx="1557616" cy="307800"/>
          </a:xfrm>
        </p:grpSpPr>
        <p:sp>
          <p:nvSpPr>
            <p:cNvPr id="141" name="Google Shape;141;p3"/>
            <p:cNvSpPr/>
            <p:nvPr/>
          </p:nvSpPr>
          <p:spPr>
            <a:xfrm>
              <a:off x="874430" y="2738989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4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991746" y="2643758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목적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2724850" y="1161825"/>
            <a:ext cx="4802400" cy="36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2918290" y="1172935"/>
            <a:ext cx="1855800" cy="50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팀원 공유 홈페이지</a:t>
            </a:r>
            <a:endParaRPr sz="12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2943003" y="1912782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</a:t>
            </a:r>
            <a:r>
              <a:rPr lang="ko-KR" sz="1200" dirty="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형태로 이미지를 보여주는 UI 설계</a:t>
            </a:r>
            <a:endParaRPr sz="16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2943003" y="2502918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02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~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2 .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881587" y="175336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/>
          <p:nvPr/>
        </p:nvCxnSpPr>
        <p:spPr>
          <a:xfrm>
            <a:off x="869230" y="2335975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>
            <a:off x="869230" y="29210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2798050" y="2921000"/>
            <a:ext cx="480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사용자 편의성을 고려한 정리 기능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사용으로 직관적 사이트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멤버간 쉬운 정보연결 및 상호 친밀감 상승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 구축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 형태로 이미지를 보여주는 UI 설계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검색창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 사이드바를 동적으로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작성일자, 작성자, 분류, 태그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포스트의 이미지를 동적으로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869230" y="36446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"/>
          <p:cNvSpPr txBox="1"/>
          <p:nvPr/>
        </p:nvSpPr>
        <p:spPr>
          <a:xfrm>
            <a:off x="1137300" y="3745482"/>
            <a:ext cx="2183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 목표</a:t>
            </a:r>
            <a:endParaRPr sz="1200" b="1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78334" y="3808736"/>
            <a:ext cx="177900" cy="14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FEF875-4608-4D75-AA87-3CDFE3188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78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D1114-4623-4140-BE5C-1809A16CA9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83D2AC-2EDF-4A5B-85A0-332E9C7C1993}"/>
              </a:ext>
            </a:extLst>
          </p:cNvPr>
          <p:cNvGrpSpPr/>
          <p:nvPr/>
        </p:nvGrpSpPr>
        <p:grpSpPr>
          <a:xfrm>
            <a:off x="1346887" y="358346"/>
            <a:ext cx="6042454" cy="4345036"/>
            <a:chOff x="1383957" y="0"/>
            <a:chExt cx="6042454" cy="43450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7AACD6-6517-4A30-9BDC-1290C492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8784" y="0"/>
              <a:ext cx="4345036" cy="434503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DCD64E-2DD0-438C-8FA5-E89E2B300A05}"/>
                </a:ext>
              </a:extLst>
            </p:cNvPr>
            <p:cNvSpPr txBox="1"/>
            <p:nvPr/>
          </p:nvSpPr>
          <p:spPr>
            <a:xfrm>
              <a:off x="1383957" y="3002692"/>
              <a:ext cx="60424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따로</a:t>
              </a:r>
              <a:r>
                <a:rPr lang="en-US" altLang="ko-KR" sz="4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, </a:t>
              </a:r>
              <a:r>
                <a:rPr lang="ko-KR" altLang="en-US" sz="4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또 같이</a:t>
              </a:r>
            </a:p>
          </p:txBody>
        </p:sp>
      </p:grpSp>
      <p:sp>
        <p:nvSpPr>
          <p:cNvPr id="6" name="Google Shape;127;p3">
            <a:extLst>
              <a:ext uri="{FF2B5EF4-FFF2-40B4-BE49-F238E27FC236}">
                <a16:creationId xmlns:a16="http://schemas.microsoft.com/office/drawing/2014/main" id="{60451746-7736-47C1-885D-CA3BD3E64546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128;p3">
            <a:extLst>
              <a:ext uri="{FF2B5EF4-FFF2-40B4-BE49-F238E27FC236}">
                <a16:creationId xmlns:a16="http://schemas.microsoft.com/office/drawing/2014/main" id="{2B86FA2B-CDAD-40D2-86AF-0BBE46871D9E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8" name="Google Shape;129;p3">
            <a:extLst>
              <a:ext uri="{FF2B5EF4-FFF2-40B4-BE49-F238E27FC236}">
                <a16:creationId xmlns:a16="http://schemas.microsoft.com/office/drawing/2014/main" id="{2E9336DB-5AED-4E04-95CB-03A7C1F0D5B2}"/>
              </a:ext>
            </a:extLst>
          </p:cNvPr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604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CF44A8-DDCF-4B1A-9C88-70E381F6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81" y="899169"/>
            <a:ext cx="5467984" cy="4095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64C903-0100-41B2-966A-D64702F2B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4"/>
          <a:stretch/>
        </p:blipFill>
        <p:spPr>
          <a:xfrm>
            <a:off x="2588858" y="1363364"/>
            <a:ext cx="3574074" cy="328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27;p3">
            <a:extLst>
              <a:ext uri="{FF2B5EF4-FFF2-40B4-BE49-F238E27FC236}">
                <a16:creationId xmlns:a16="http://schemas.microsoft.com/office/drawing/2014/main" id="{2E8F533B-498B-4647-B6BC-FC0D27D5F868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Google Shape;128;p3">
            <a:extLst>
              <a:ext uri="{FF2B5EF4-FFF2-40B4-BE49-F238E27FC236}">
                <a16:creationId xmlns:a16="http://schemas.microsoft.com/office/drawing/2014/main" id="{541D6979-B649-4AA4-89E5-56B3B0A2FB6E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6" name="Google Shape;129;p3">
            <a:extLst>
              <a:ext uri="{FF2B5EF4-FFF2-40B4-BE49-F238E27FC236}">
                <a16:creationId xmlns:a16="http://schemas.microsoft.com/office/drawing/2014/main" id="{4A22B126-6E55-47AE-BFFB-71925DA064B6}"/>
              </a:ext>
            </a:extLst>
          </p:cNvPr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36A6CB-2E1F-459F-A458-5ED569AAA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FFE9072-B4D5-4CD3-96C9-1FD6DD5F8F05}"/>
              </a:ext>
            </a:extLst>
          </p:cNvPr>
          <p:cNvGrpSpPr/>
          <p:nvPr/>
        </p:nvGrpSpPr>
        <p:grpSpPr>
          <a:xfrm>
            <a:off x="704335" y="790832"/>
            <a:ext cx="7648833" cy="4188940"/>
            <a:chOff x="716692" y="803189"/>
            <a:chExt cx="7648833" cy="41889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E5D54B-FAB2-42E7-A1E5-C84AA2FD9885}"/>
                </a:ext>
              </a:extLst>
            </p:cNvPr>
            <p:cNvSpPr/>
            <p:nvPr/>
          </p:nvSpPr>
          <p:spPr>
            <a:xfrm>
              <a:off x="716692" y="803189"/>
              <a:ext cx="7648833" cy="4188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F77C49-038A-4274-8F2C-A892358C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5557" y="1088940"/>
              <a:ext cx="3683858" cy="3683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96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658527" y="107277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729550" y="1161825"/>
            <a:ext cx="1995300" cy="36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01</a:t>
            </a:r>
            <a:endParaRPr sz="24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728875" y="444525"/>
            <a:ext cx="273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프로젝트 배경 및 목적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6864553" y="4166325"/>
            <a:ext cx="735900" cy="72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3"/>
          <p:cNvGrpSpPr/>
          <p:nvPr/>
        </p:nvGrpSpPr>
        <p:grpSpPr>
          <a:xfrm>
            <a:off x="978334" y="1345904"/>
            <a:ext cx="2360879" cy="384719"/>
            <a:chOff x="874430" y="1478280"/>
            <a:chExt cx="1557616" cy="307800"/>
          </a:xfrm>
        </p:grpSpPr>
        <p:sp>
          <p:nvSpPr>
            <p:cNvPr id="132" name="Google Shape;132;p3"/>
            <p:cNvSpPr/>
            <p:nvPr/>
          </p:nvSpPr>
          <p:spPr>
            <a:xfrm>
              <a:off x="874430" y="157351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sym typeface="Arial"/>
                </a:rPr>
                <a:t>1</a:t>
              </a:r>
              <a:endParaRPr sz="1200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91746" y="147828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주제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78334" y="1907697"/>
            <a:ext cx="2360879" cy="384719"/>
            <a:chOff x="874430" y="1851670"/>
            <a:chExt cx="1557616" cy="307800"/>
          </a:xfrm>
        </p:grpSpPr>
        <p:sp>
          <p:nvSpPr>
            <p:cNvPr id="135" name="Google Shape;135;p3"/>
            <p:cNvSpPr/>
            <p:nvPr/>
          </p:nvSpPr>
          <p:spPr>
            <a:xfrm>
              <a:off x="874430" y="194690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991746" y="185167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개요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978334" y="2469490"/>
            <a:ext cx="2360879" cy="384719"/>
            <a:chOff x="874430" y="2211710"/>
            <a:chExt cx="1557616" cy="307800"/>
          </a:xfrm>
        </p:grpSpPr>
        <p:sp>
          <p:nvSpPr>
            <p:cNvPr id="138" name="Google Shape;138;p3"/>
            <p:cNvSpPr/>
            <p:nvPr/>
          </p:nvSpPr>
          <p:spPr>
            <a:xfrm>
              <a:off x="874430" y="2306941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3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991746" y="2211710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기간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978334" y="3031282"/>
            <a:ext cx="2360879" cy="384719"/>
            <a:chOff x="874430" y="2643758"/>
            <a:chExt cx="1557616" cy="307800"/>
          </a:xfrm>
        </p:grpSpPr>
        <p:sp>
          <p:nvSpPr>
            <p:cNvPr id="141" name="Google Shape;141;p3"/>
            <p:cNvSpPr/>
            <p:nvPr/>
          </p:nvSpPr>
          <p:spPr>
            <a:xfrm>
              <a:off x="874430" y="2738989"/>
              <a:ext cx="117300" cy="1173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 b="1">
                  <a:solidFill>
                    <a:schemeClr val="lt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4</a:t>
              </a:r>
              <a:endParaRPr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991746" y="2643758"/>
              <a:ext cx="1440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3F3F3F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프로젝트 목적</a:t>
              </a:r>
              <a:endParaRPr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2724850" y="1161825"/>
            <a:ext cx="4802400" cy="36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2943003" y="1345930"/>
            <a:ext cx="185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팀원 공유 홈페이지</a:t>
            </a:r>
            <a:endParaRPr sz="1200" dirty="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2943003" y="1912782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 형태로 이미지를 보여주는 UI 설계</a:t>
            </a:r>
            <a:endParaRPr sz="16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2943003" y="2502918"/>
            <a:ext cx="4802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21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.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02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 ~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0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sym typeface="Arial"/>
              </a:rPr>
              <a:t>2 . </a:t>
            </a: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16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869230" y="1802788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/>
          <p:nvPr/>
        </p:nvCxnSpPr>
        <p:spPr>
          <a:xfrm>
            <a:off x="869230" y="2335975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/>
          <p:nvPr/>
        </p:nvCxnSpPr>
        <p:spPr>
          <a:xfrm>
            <a:off x="869230" y="29210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2798050" y="2921000"/>
            <a:ext cx="48024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사용자 편의성을 고려한 정리 기능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사용으로 직관적 사이트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멤버간 쉬운 정보연결 및 상호 친밀감 상승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DB 구축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포스트잇 형태로 이미지를 보여주는 UI 설계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검색창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메뉴 사이드바를 동적으로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작성일자, 작성자, 분류, 태그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AutoNum type="arabicPeriod"/>
            </a:pPr>
            <a:r>
              <a:rPr lang="ko-KR" sz="1200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포스트의 이미지를 동적으로 구현</a:t>
            </a:r>
            <a:endParaRPr sz="1200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151" name="Google Shape;151;p3"/>
          <p:cNvCxnSpPr/>
          <p:nvPr/>
        </p:nvCxnSpPr>
        <p:spPr>
          <a:xfrm>
            <a:off x="869230" y="3644601"/>
            <a:ext cx="643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"/>
          <p:cNvSpPr txBox="1"/>
          <p:nvPr/>
        </p:nvSpPr>
        <p:spPr>
          <a:xfrm>
            <a:off x="1137300" y="3745482"/>
            <a:ext cx="21831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3F3F3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 목표</a:t>
            </a:r>
            <a:endParaRPr sz="1200" b="1">
              <a:solidFill>
                <a:srgbClr val="3F3F3F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978334" y="3808736"/>
            <a:ext cx="177900" cy="146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5</a:t>
            </a:r>
            <a:endParaRPr sz="1200" b="1">
              <a:solidFill>
                <a:schemeClr val="lt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FEF875-4608-4D75-AA87-3CDFE3188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>
                <a:latin typeface="THE정고딕120" panose="02020603020101020101" pitchFamily="18" charset="-127"/>
                <a:ea typeface="THE정고딕120" panose="02020603020101020101" pitchFamily="18" charset="-127"/>
              </a:rPr>
              <a:t>8</a:t>
            </a:fld>
            <a:endParaRPr lang="ko-KR" altLang="en-US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97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d42796bf0_2_2"/>
          <p:cNvSpPr/>
          <p:nvPr/>
        </p:nvSpPr>
        <p:spPr>
          <a:xfrm>
            <a:off x="7262791" y="4276822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bd42796bf0_2_2"/>
          <p:cNvSpPr/>
          <p:nvPr/>
        </p:nvSpPr>
        <p:spPr>
          <a:xfrm>
            <a:off x="586991" y="998447"/>
            <a:ext cx="576000" cy="5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bd42796bf0_2_2"/>
          <p:cNvSpPr/>
          <p:nvPr/>
        </p:nvSpPr>
        <p:spPr>
          <a:xfrm>
            <a:off x="2220400" y="1069450"/>
            <a:ext cx="5513400" cy="3697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bd42796bf0_2_2"/>
          <p:cNvSpPr/>
          <p:nvPr/>
        </p:nvSpPr>
        <p:spPr>
          <a:xfrm>
            <a:off x="667175" y="1069450"/>
            <a:ext cx="1553100" cy="3697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bd42796bf0_2_2"/>
          <p:cNvSpPr/>
          <p:nvPr/>
        </p:nvSpPr>
        <p:spPr>
          <a:xfrm>
            <a:off x="251520" y="219708"/>
            <a:ext cx="511500" cy="51150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bd42796bf0_2_2"/>
          <p:cNvSpPr txBox="1"/>
          <p:nvPr/>
        </p:nvSpPr>
        <p:spPr>
          <a:xfrm>
            <a:off x="183282" y="244673"/>
            <a:ext cx="64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2400">
                <a:solidFill>
                  <a:schemeClr val="lt1"/>
                </a:solidFill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bd42796bf0_2_2"/>
          <p:cNvSpPr txBox="1"/>
          <p:nvPr/>
        </p:nvSpPr>
        <p:spPr>
          <a:xfrm>
            <a:off x="728876" y="444519"/>
            <a:ext cx="2016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팀 구성 및 역할</a:t>
            </a:r>
            <a:endParaRPr sz="1800" dirty="0">
              <a:solidFill>
                <a:schemeClr val="dk1"/>
              </a:solidFill>
              <a:latin typeface="THE정고딕120" panose="02020603020101020101" pitchFamily="18" charset="-127"/>
              <a:ea typeface="THE정고딕120" panose="02020603020101020101" pitchFamily="18" charset="-127"/>
              <a:sym typeface="Arial"/>
            </a:endParaRPr>
          </a:p>
        </p:txBody>
      </p:sp>
      <p:graphicFrame>
        <p:nvGraphicFramePr>
          <p:cNvPr id="220" name="Google Shape;220;gbd42796bf0_2_2"/>
          <p:cNvGraphicFramePr/>
          <p:nvPr>
            <p:extLst>
              <p:ext uri="{D42A27DB-BD31-4B8C-83A1-F6EECF244321}">
                <p14:modId xmlns:p14="http://schemas.microsoft.com/office/powerpoint/2010/main" val="542947263"/>
              </p:ext>
            </p:extLst>
          </p:nvPr>
        </p:nvGraphicFramePr>
        <p:xfrm>
          <a:off x="667175" y="1069450"/>
          <a:ext cx="7066675" cy="3660341"/>
        </p:xfrm>
        <a:graphic>
          <a:graphicData uri="http://schemas.openxmlformats.org/drawingml/2006/table">
            <a:tbl>
              <a:tblPr>
                <a:noFill/>
                <a:tableStyleId>{14B0360D-91AF-4671-AE87-B96583666053}</a:tableStyleId>
              </a:tblPr>
              <a:tblGrid>
                <a:gridCol w="15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구분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이름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역할분담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팀명</a:t>
                      </a:r>
                      <a:endParaRPr sz="1200" b="1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roof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•기획, 설계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</a:t>
                      </a: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base.html 및 home.html 구축 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00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팀원</a:t>
                      </a:r>
                      <a:endParaRPr sz="1200" b="1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김용현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•member_post_detail 구축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김혜빈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member_photo_detail 구축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송승은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tag_detail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, 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category_detail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구축</a:t>
                      </a:r>
                      <a:endParaRPr sz="12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우광완</a:t>
                      </a:r>
                      <a:endParaRPr sz="120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•</a:t>
                      </a: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member_category_detail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,</a:t>
                      </a:r>
                      <a:endParaRPr sz="1200" dirty="0">
                        <a:solidFill>
                          <a:schemeClr val="dk1"/>
                        </a:solidFill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dirty="0" err="1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member_detail</a:t>
                      </a:r>
                      <a:r>
                        <a:rPr lang="ko-KR" sz="1200" dirty="0">
                          <a:solidFill>
                            <a:schemeClr val="dk1"/>
                          </a:solidFill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구축</a:t>
                      </a:r>
                      <a:endParaRPr sz="1200" dirty="0">
                        <a:solidFill>
                          <a:schemeClr val="dk1"/>
                        </a:solidFill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26DE40-D39F-4766-B682-E60AD972D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1211</Words>
  <Application>Microsoft Office PowerPoint</Application>
  <PresentationFormat>화면 슬라이드 쇼(16:9)</PresentationFormat>
  <Paragraphs>261</Paragraphs>
  <Slides>24</Slides>
  <Notes>21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THE정고딕120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출처 표시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KIM HYEBIN</cp:lastModifiedBy>
  <cp:revision>12</cp:revision>
  <dcterms:created xsi:type="dcterms:W3CDTF">2006-10-05T04:04:58Z</dcterms:created>
  <dcterms:modified xsi:type="dcterms:W3CDTF">2021-02-16T03:44:19Z</dcterms:modified>
</cp:coreProperties>
</file>